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8" r:id="rId4"/>
    <p:sldId id="257" r:id="rId5"/>
    <p:sldId id="259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EE7E0-CFEE-4B2F-B7FC-F98A03A2D67B}" type="datetimeFigureOut">
              <a:rPr lang="hr-HR" smtClean="0"/>
              <a:pPr/>
              <a:t>19.11.2012.</a:t>
            </a:fld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96C62D-90C6-408E-8627-CF2CA51ABD6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EE7E0-CFEE-4B2F-B7FC-F98A03A2D67B}" type="datetimeFigureOut">
              <a:rPr lang="hr-HR" smtClean="0"/>
              <a:pPr/>
              <a:t>19.11.2012.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C62D-90C6-408E-8627-CF2CA51ABD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EE7E0-CFEE-4B2F-B7FC-F98A03A2D67B}" type="datetimeFigureOut">
              <a:rPr lang="hr-HR" smtClean="0"/>
              <a:pPr/>
              <a:t>19.11.2012.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C62D-90C6-408E-8627-CF2CA51ABD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B2EE7E0-CFEE-4B2F-B7FC-F98A03A2D67B}" type="datetimeFigureOut">
              <a:rPr lang="hr-HR" smtClean="0"/>
              <a:pPr/>
              <a:t>19.11.2012.</a:t>
            </a:fld>
            <a:endParaRPr lang="hr-H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696C62D-90C6-408E-8627-CF2CA51ABD6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EE7E0-CFEE-4B2F-B7FC-F98A03A2D67B}" type="datetimeFigureOut">
              <a:rPr lang="hr-HR" smtClean="0"/>
              <a:pPr/>
              <a:t>19.11.2012.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C62D-90C6-408E-8627-CF2CA51ABD6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EE7E0-CFEE-4B2F-B7FC-F98A03A2D67B}" type="datetimeFigureOut">
              <a:rPr lang="hr-HR" smtClean="0"/>
              <a:pPr/>
              <a:t>19.11.2012.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C62D-90C6-408E-8627-CF2CA51ABD6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C62D-90C6-408E-8627-CF2CA51ABD6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EE7E0-CFEE-4B2F-B7FC-F98A03A2D67B}" type="datetimeFigureOut">
              <a:rPr lang="hr-HR" smtClean="0"/>
              <a:pPr/>
              <a:t>19.11.2012.</a:t>
            </a:fld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EE7E0-CFEE-4B2F-B7FC-F98A03A2D67B}" type="datetimeFigureOut">
              <a:rPr lang="hr-HR" smtClean="0"/>
              <a:pPr/>
              <a:t>19.11.2012.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C62D-90C6-408E-8627-CF2CA51ABD6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EE7E0-CFEE-4B2F-B7FC-F98A03A2D67B}" type="datetimeFigureOut">
              <a:rPr lang="hr-HR" smtClean="0"/>
              <a:pPr/>
              <a:t>19.11.2012.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C62D-90C6-408E-8627-CF2CA51ABD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B2EE7E0-CFEE-4B2F-B7FC-F98A03A2D67B}" type="datetimeFigureOut">
              <a:rPr lang="hr-HR" smtClean="0"/>
              <a:pPr/>
              <a:t>19.11.2012.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696C62D-90C6-408E-8627-CF2CA51ABD6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EE7E0-CFEE-4B2F-B7FC-F98A03A2D67B}" type="datetimeFigureOut">
              <a:rPr lang="hr-HR" smtClean="0"/>
              <a:pPr/>
              <a:t>19.11.2012.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96C62D-90C6-408E-8627-CF2CA51ABD6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B2EE7E0-CFEE-4B2F-B7FC-F98A03A2D67B}" type="datetimeFigureOut">
              <a:rPr lang="hr-HR" smtClean="0"/>
              <a:pPr/>
              <a:t>19.11.2012.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696C62D-90C6-408E-8627-CF2CA51ABD6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hr.wikipedia.org/wiki/Vu%C4%8Dedol" TargetMode="External"/><Relationship Id="rId2" Type="http://schemas.openxmlformats.org/officeDocument/2006/relationships/hyperlink" Target="http://hr.wikipedia.org/wiki/Arheologij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hr.wikipedia.org/w/index.php?title=Jarebica&amp;action=edit&amp;redlink=1" TargetMode="External"/><Relationship Id="rId4" Type="http://schemas.openxmlformats.org/officeDocument/2006/relationships/hyperlink" Target="http://hr.wikipedia.org/wiki/Vukovar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068960"/>
            <a:ext cx="8305800" cy="1080120"/>
          </a:xfrm>
        </p:spPr>
        <p:txBody>
          <a:bodyPr/>
          <a:lstStyle/>
          <a:p>
            <a:r>
              <a:rPr lang="hr-HR" sz="3600" dirty="0" smtClean="0"/>
              <a:t>Dora i Aleksandra</a:t>
            </a:r>
          </a:p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992888" cy="720080"/>
          </a:xfrm>
        </p:spPr>
        <p:txBody>
          <a:bodyPr/>
          <a:lstStyle/>
          <a:p>
            <a:r>
              <a:rPr lang="hr-HR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Vučedol</a:t>
            </a:r>
            <a:endParaRPr lang="hr-HR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Početkom listopada peti razred O.Š.Bršadin išao je u obilazak Vučedola. </a:t>
            </a:r>
            <a:r>
              <a:rPr lang="hr-H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Voditeljica izleta, </a:t>
            </a:r>
            <a:r>
              <a:rPr lang="hr-H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učiteljica povijesti </a:t>
            </a:r>
            <a:r>
              <a:rPr lang="hr-H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Mirjana Oreščanin, zajedno sa </a:t>
            </a:r>
            <a:r>
              <a:rPr lang="hr-H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arheologinjom s </a:t>
            </a:r>
            <a:r>
              <a:rPr lang="hr-H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vučedolskog nalazišta provele su nas kroz </a:t>
            </a:r>
            <a:r>
              <a:rPr lang="hr-H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povijest </a:t>
            </a:r>
            <a:r>
              <a:rPr lang="hr-H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Vučedola.</a:t>
            </a:r>
          </a:p>
          <a:p>
            <a:r>
              <a:rPr lang="hr-H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Vidjeli smo mjesto gdje je pronađena </a:t>
            </a:r>
            <a:r>
              <a:rPr lang="hr-H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Vučedolska golubica, </a:t>
            </a:r>
            <a:r>
              <a:rPr lang="hr-H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kako je </a:t>
            </a:r>
            <a:r>
              <a:rPr lang="hr-H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Gradski </a:t>
            </a:r>
            <a:r>
              <a:rPr lang="hr-H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muzej u </a:t>
            </a:r>
            <a:r>
              <a:rPr lang="hr-H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obnovi </a:t>
            </a:r>
            <a:r>
              <a:rPr lang="hr-H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nismo mogli vidjeti i samu </a:t>
            </a:r>
            <a:r>
              <a:rPr lang="hr-H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Golubicu.</a:t>
            </a:r>
          </a:p>
          <a:p>
            <a:r>
              <a:rPr lang="hr-H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r>
              <a:rPr lang="hr-H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idjeli smo i </a:t>
            </a:r>
            <a:r>
              <a:rPr lang="hr-H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novo nalazište </a:t>
            </a:r>
            <a:r>
              <a:rPr lang="hr-H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r>
              <a:rPr lang="hr-H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hr-H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desne strane gdje je pronađena glinena </a:t>
            </a:r>
            <a:r>
              <a:rPr lang="hr-H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posuda</a:t>
            </a:r>
            <a:r>
              <a:rPr lang="hr-H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.Sve </a:t>
            </a:r>
            <a:r>
              <a:rPr lang="hr-H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što je do sada pronađeno na </a:t>
            </a:r>
            <a:r>
              <a:rPr lang="hr-H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Vučedolu, </a:t>
            </a:r>
            <a:r>
              <a:rPr lang="hr-H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pronađeno je </a:t>
            </a:r>
            <a:r>
              <a:rPr lang="hr-H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</a:t>
            </a:r>
            <a:r>
              <a:rPr lang="hr-H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lijevoj </a:t>
            </a:r>
            <a:r>
              <a:rPr lang="hr-H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strane Vučedola.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ransition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"Čizmica od pečene gline je bogato ukrašena vučedolskom ornamentikom, a pronađena je u jednoj od dviju otkopanih podnica kuća prapovijesnih Vučedolaca, a potječe iz mlađeg doba vučedolske kulture, koja je na tom, te području istočne, središnje i dijela južne Europe postojala između </a:t>
            </a:r>
            <a:r>
              <a:rPr lang="vi-VN" dirty="0" smtClean="0"/>
              <a:t>2800</a:t>
            </a:r>
            <a:r>
              <a:rPr lang="hr-HR" dirty="0" smtClean="0"/>
              <a:t>.</a:t>
            </a:r>
            <a:r>
              <a:rPr lang="vi-VN" dirty="0" smtClean="0"/>
              <a:t> </a:t>
            </a:r>
            <a:r>
              <a:rPr lang="vi-VN" dirty="0" smtClean="0"/>
              <a:t>i </a:t>
            </a:r>
            <a:r>
              <a:rPr lang="vi-VN" dirty="0" smtClean="0"/>
              <a:t>2400</a:t>
            </a:r>
            <a:r>
              <a:rPr lang="hr-HR" dirty="0" smtClean="0"/>
              <a:t>.</a:t>
            </a:r>
            <a:r>
              <a:rPr lang="vi-VN" dirty="0" smtClean="0"/>
              <a:t> </a:t>
            </a:r>
            <a:r>
              <a:rPr lang="vi-VN" dirty="0" smtClean="0"/>
              <a:t>godine prije Krista“</a:t>
            </a:r>
            <a:r>
              <a:rPr lang="hr-HR" dirty="0" smtClean="0"/>
              <a:t>.</a:t>
            </a:r>
            <a:r>
              <a:rPr lang="vi-VN" dirty="0" smtClean="0"/>
              <a:t> 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   </a:t>
            </a:r>
            <a:r>
              <a:rPr lang="hr-HR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ČIZMICA</a:t>
            </a:r>
            <a:endParaRPr lang="hr-HR" dirty="0"/>
          </a:p>
        </p:txBody>
      </p:sp>
      <p:pic>
        <p:nvPicPr>
          <p:cNvPr id="1026" name="Picture 2" descr="C:\Users\Računalo\Desktop\vucedolska__v_wide_72354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077072"/>
            <a:ext cx="4654280" cy="2403648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11216"/>
          </a:xfrm>
        </p:spPr>
        <p:txBody>
          <a:bodyPr/>
          <a:lstStyle/>
          <a:p>
            <a:r>
              <a:rPr lang="hr-HR" b="1" dirty="0" smtClean="0"/>
              <a:t>Vučedolska golubica</a:t>
            </a:r>
            <a:r>
              <a:rPr lang="hr-HR" dirty="0" smtClean="0"/>
              <a:t> je najpoznatija keramička posuda s </a:t>
            </a:r>
            <a:r>
              <a:rPr lang="hr-HR" dirty="0" smtClean="0">
                <a:hlinkClick r:id="rId2" tooltip="Arheologija"/>
              </a:rPr>
              <a:t>arheoloških</a:t>
            </a:r>
            <a:r>
              <a:rPr lang="hr-HR" dirty="0" smtClean="0"/>
              <a:t> iskopina na </a:t>
            </a:r>
            <a:r>
              <a:rPr lang="hr-HR" dirty="0" smtClean="0">
                <a:hlinkClick r:id="rId3" tooltip="Vučedol"/>
              </a:rPr>
              <a:t>Vučedolu</a:t>
            </a:r>
            <a:r>
              <a:rPr lang="hr-HR" dirty="0" smtClean="0"/>
              <a:t>. Modelirana u obliku golubice, postala je jedan od najprepoznatljivijih simbola grada </a:t>
            </a:r>
            <a:r>
              <a:rPr lang="hr-HR" dirty="0" smtClean="0">
                <a:hlinkClick r:id="rId4" tooltip="Vukovar"/>
              </a:rPr>
              <a:t>Vukovara</a:t>
            </a:r>
            <a:r>
              <a:rPr lang="hr-HR" dirty="0" smtClean="0"/>
              <a:t>, u čijoj se blizini nalazi Vučedol. Imala je kultnu namjenu kao kadionica. Tamne je boje, ukrašena bijelom inkrustacijom (mašnice, ogrlica, niz valovitih i cik-cak crta na krilima) u urezanom ukrasu i ornamentu nastalom žigosanim ubadanjem. Iako je </a:t>
            </a:r>
            <a:r>
              <a:rPr lang="hr-HR" dirty="0" smtClean="0"/>
              <a:t>prozvana </a:t>
            </a:r>
            <a:r>
              <a:rPr lang="hr-HR" u="sng" dirty="0" smtClean="0">
                <a:solidFill>
                  <a:srgbClr val="7030A0"/>
                </a:solidFill>
              </a:rPr>
              <a:t>golubicom</a:t>
            </a:r>
            <a:r>
              <a:rPr lang="hr-HR" dirty="0" smtClean="0"/>
              <a:t>, </a:t>
            </a:r>
            <a:r>
              <a:rPr lang="hr-HR" dirty="0" smtClean="0"/>
              <a:t>arheolozi smatraju da se zapravo radi o </a:t>
            </a:r>
            <a:r>
              <a:rPr lang="hr-HR" dirty="0" smtClean="0"/>
              <a:t>ptici </a:t>
            </a:r>
            <a:r>
              <a:rPr lang="hr-HR" dirty="0" smtClean="0"/>
              <a:t> </a:t>
            </a:r>
            <a:r>
              <a:rPr lang="hr-HR" dirty="0" smtClean="0">
                <a:solidFill>
                  <a:schemeClr val="tx1">
                    <a:lumMod val="95000"/>
                  </a:schemeClr>
                </a:solidFill>
                <a:hlinkClick r:id="rId5" tooltip="Jarebica (stranica ne postoji)"/>
              </a:rPr>
              <a:t>jarebici</a:t>
            </a:r>
            <a:r>
              <a:rPr lang="hr-HR" dirty="0" smtClean="0">
                <a:solidFill>
                  <a:schemeClr val="tx1">
                    <a:lumMod val="95000"/>
                  </a:schemeClr>
                </a:solidFill>
              </a:rPr>
              <a:t>.</a:t>
            </a:r>
            <a:endParaRPr lang="hr-HR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       </a:t>
            </a:r>
            <a:r>
              <a:rPr lang="hr-HR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Vučedolska golubica</a:t>
            </a:r>
            <a:endParaRPr lang="hr-HR" dirty="0"/>
          </a:p>
        </p:txBody>
      </p:sp>
    </p:spTree>
  </p:cSld>
  <p:clrMapOvr>
    <a:masterClrMapping/>
  </p:clrMapOvr>
  <p:transition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07360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692696"/>
            <a:ext cx="8229600" cy="966936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     </a:t>
            </a:r>
            <a:r>
              <a:rPr lang="hr-HR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VUČEDOLSKA GOLUBICA</a:t>
            </a:r>
            <a:br>
              <a:rPr lang="hr-HR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hr-HR" dirty="0"/>
          </a:p>
        </p:txBody>
      </p:sp>
      <p:pic>
        <p:nvPicPr>
          <p:cNvPr id="2050" name="Picture 2" descr="C:\Users\Računalo\Desktop\vucedolska-golubica-1--25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628800"/>
            <a:ext cx="7056784" cy="4191124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096000"/>
          </a:xfrm>
        </p:spPr>
        <p:txBody>
          <a:bodyPr/>
          <a:lstStyle/>
          <a:p>
            <a:endParaRPr lang="hr-HR" dirty="0" smtClean="0"/>
          </a:p>
          <a:p>
            <a:r>
              <a:rPr lang="hr-H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Nakon obilaska nalazišta sjeli smo na obalu Dunava i crtali </a:t>
            </a:r>
            <a:r>
              <a:rPr lang="hr-HR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glinenu </a:t>
            </a:r>
            <a:r>
              <a:rPr lang="hr-HR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posudu</a:t>
            </a:r>
            <a:r>
              <a:rPr lang="hr-HR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hr-HR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hr-H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Izlet je bio vema zanimljiv i poučan.</a:t>
            </a:r>
          </a:p>
          <a:p>
            <a:r>
              <a:rPr lang="hr-H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Lijepo smo se proveli.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229600" cy="3960439"/>
          </a:xfrm>
        </p:spPr>
        <p:txBody>
          <a:bodyPr>
            <a:normAutofit/>
          </a:bodyPr>
          <a:lstStyle/>
          <a:p>
            <a:endParaRPr lang="hr-HR" dirty="0"/>
          </a:p>
        </p:txBody>
      </p:sp>
      <p:pic>
        <p:nvPicPr>
          <p:cNvPr id="3074" name="Picture 2" descr="C:\Users\Računalo\Desktop\arheolozi-na-vucedol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492896"/>
            <a:ext cx="7804348" cy="3672408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88</TotalTime>
  <Words>182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Paper</vt:lpstr>
      <vt:lpstr>Vučedol</vt:lpstr>
      <vt:lpstr>Slide 2</vt:lpstr>
      <vt:lpstr>                    ČIZMICA</vt:lpstr>
      <vt:lpstr>       Vučedolska golubica</vt:lpstr>
      <vt:lpstr>     VUČEDOLSKA GOLUBICA 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Vučedol</dc:title>
  <dc:creator>Računalo</dc:creator>
  <cp:lastModifiedBy>Marina</cp:lastModifiedBy>
  <cp:revision>10</cp:revision>
  <dcterms:created xsi:type="dcterms:W3CDTF">2012-10-14T11:08:47Z</dcterms:created>
  <dcterms:modified xsi:type="dcterms:W3CDTF">2012-11-19T14:48:30Z</dcterms:modified>
</cp:coreProperties>
</file>